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2"/>
  </p:notesMasterIdLst>
  <p:sldIdLst>
    <p:sldId id="257" r:id="rId3"/>
    <p:sldId id="325" r:id="rId4"/>
    <p:sldId id="329" r:id="rId5"/>
    <p:sldId id="326" r:id="rId6"/>
    <p:sldId id="312" r:id="rId7"/>
    <p:sldId id="327" r:id="rId8"/>
    <p:sldId id="318" r:id="rId9"/>
    <p:sldId id="328" r:id="rId10"/>
    <p:sldId id="32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4" autoAdjust="0"/>
    <p:restoredTop sz="84026" autoAdjust="0"/>
  </p:normalViewPr>
  <p:slideViewPr>
    <p:cSldViewPr>
      <p:cViewPr varScale="1">
        <p:scale>
          <a:sx n="86" d="100"/>
          <a:sy n="86" d="100"/>
        </p:scale>
        <p:origin x="11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332562-87D2-4EFB-93D4-2A14D2F4063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182FBD-792E-4230-AB84-BD4EA1D4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2FBD-792E-4230-AB84-BD4EA1D47A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2FBD-792E-4230-AB84-BD4EA1D47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2FBD-792E-4230-AB84-BD4EA1D47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2FBD-792E-4230-AB84-BD4EA1D47A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6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2FBD-792E-4230-AB84-BD4EA1D47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70225"/>
            <a:ext cx="7772400" cy="1470025"/>
          </a:xfrm>
        </p:spPr>
        <p:txBody>
          <a:bodyPr>
            <a:normAutofit/>
          </a:bodyPr>
          <a:lstStyle>
            <a:lvl1pPr algn="l">
              <a:defRPr sz="3600" cap="small">
                <a:solidFill>
                  <a:schemeClr val="bg1"/>
                </a:solidFill>
                <a:effectLst>
                  <a:reflection stA="50000" endPos="75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26000"/>
            <a:ext cx="7086600" cy="8255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9" name="Picture 8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6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8" name="Picture 7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70225"/>
            <a:ext cx="7772400" cy="1470025"/>
          </a:xfrm>
        </p:spPr>
        <p:txBody>
          <a:bodyPr>
            <a:normAutofit/>
          </a:bodyPr>
          <a:lstStyle>
            <a:lvl1pPr algn="l">
              <a:defRPr sz="3600" cap="small">
                <a:solidFill>
                  <a:schemeClr val="bg1"/>
                </a:solidFill>
                <a:effectLst>
                  <a:reflection stA="50000" endPos="75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26000"/>
            <a:ext cx="7086600" cy="8255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bottom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26753"/>
            <a:ext cx="9144000" cy="273124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8" name="Picture 7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8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0" name="Picture 9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7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8" name="Picture 7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9" name="Picture 8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1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1" name="Picture 10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1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7" name="Picture 6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 descr="wave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1890"/>
            <a:ext cx="9144000" cy="197611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bottom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26753"/>
            <a:ext cx="9144000" cy="273124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8" name="Picture 7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6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6" name="Picture 5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4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9" name="Picture 8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9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9" name="Picture 8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8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8" name="Picture 7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6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0" name="Picture 9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8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8" name="Picture 7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5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9" name="Picture 8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0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1" name="Picture 10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3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7" name="Picture 6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 descr="wave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1890"/>
            <a:ext cx="9144000" cy="197611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6" name="Picture 5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3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796-4AAD-C143-8E3E-728396D2506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9" name="Picture 8" descr="tit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4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470" y="274638"/>
            <a:ext cx="7789829" cy="69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470" y="1600200"/>
            <a:ext cx="77898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 defTabSz="457200"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50FC5796-4AAD-C143-8E3E-728396D2506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470" y="274638"/>
            <a:ext cx="7789829" cy="69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470" y="1600200"/>
            <a:ext cx="77898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60CFB96E-5188-834A-9D68-9269F8D7F446}" type="datetimeFigureOut">
              <a:rPr lang="en-US" smtClean="0">
                <a:solidFill>
                  <a:prstClr val="white"/>
                </a:solidFill>
              </a:rPr>
              <a:pPr defTabSz="457200"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50FC5796-4AAD-C143-8E3E-728396D2506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chase@psmfc.org" TargetMode="External"/><Relationship Id="rId5" Type="http://schemas.openxmlformats.org/officeDocument/2006/relationships/hyperlink" Target="mailto:scottl@psmfc.org" TargetMode="External"/><Relationship Id="rId4" Type="http://schemas.openxmlformats.org/officeDocument/2006/relationships/hyperlink" Target="mailto:dlwarf@psmf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agi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0" y="1870879"/>
            <a:ext cx="8248839" cy="1861019"/>
          </a:xfrm>
          <a:prstGeom prst="rect">
            <a:avLst/>
          </a:prstGeom>
        </p:spPr>
      </p:pic>
      <p:pic>
        <p:nvPicPr>
          <p:cNvPr id="5" name="Picture 4" descr="psmfc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" y="301263"/>
            <a:ext cx="9125104" cy="591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580" y="4038600"/>
            <a:ext cx="80868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Proposed PIT Tag Antenna Arrays for </a:t>
            </a:r>
          </a:p>
          <a:p>
            <a:pPr algn="ctr"/>
            <a:r>
              <a:rPr lang="en-US" sz="2800" i="1" dirty="0" smtClean="0"/>
              <a:t>Bonneville Dam PH1 Ice and Trash Sluice Way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i="1" dirty="0" smtClean="0"/>
              <a:t>PTAGIS </a:t>
            </a:r>
            <a:r>
              <a:rPr lang="en-US" sz="2000" i="1" dirty="0"/>
              <a:t>Field Office</a:t>
            </a:r>
          </a:p>
          <a:p>
            <a:pPr algn="ctr"/>
            <a:r>
              <a:rPr lang="en-US" sz="2000" i="1" dirty="0"/>
              <a:t>Kennewick, </a:t>
            </a:r>
            <a:r>
              <a:rPr lang="en-US" sz="2000" i="1" dirty="0" smtClean="0"/>
              <a:t>Washington</a:t>
            </a:r>
          </a:p>
          <a:p>
            <a:pPr algn="ctr"/>
            <a:r>
              <a:rPr lang="en-US" sz="2000" i="1" dirty="0" smtClean="0"/>
              <a:t>June 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581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671070" y="5489138"/>
            <a:ext cx="76835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</a:pP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5" name="Picture 14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</a:t>
            </a:r>
            <a:r>
              <a:rPr lang="en-US" dirty="0" smtClean="0"/>
              <a:t>Bay’s Quad </a:t>
            </a:r>
            <a:r>
              <a:rPr lang="en-US" dirty="0"/>
              <a:t>Flat Plate Antenna Array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1600200"/>
            <a:ext cx="3770013" cy="3484175"/>
            <a:chOff x="457200" y="1011625"/>
            <a:chExt cx="3521808" cy="32547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11625"/>
              <a:ext cx="3352800" cy="325478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362200" y="2568297"/>
              <a:ext cx="1616808" cy="1165503"/>
              <a:chOff x="3745775" y="3615899"/>
              <a:chExt cx="1717590" cy="1238153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3917092" y="3942160"/>
                <a:ext cx="465056" cy="91189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745775" y="3615899"/>
                <a:ext cx="1717590" cy="326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</a:rPr>
                  <a:t>Target Location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71571" y="1606061"/>
            <a:ext cx="4487967" cy="3478313"/>
            <a:chOff x="4419600" y="1017487"/>
            <a:chExt cx="4239937" cy="32860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017487"/>
              <a:ext cx="4239937" cy="328608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0" y="2283023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Quad Antenna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rot="21064322">
              <a:off x="5939407" y="2448450"/>
              <a:ext cx="866084" cy="995576"/>
              <a:chOff x="9292281" y="3867665"/>
              <a:chExt cx="815546" cy="1037967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9292281" y="3880022"/>
                <a:ext cx="24714" cy="543697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9292281" y="3867665"/>
                <a:ext cx="284205" cy="69197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9304638" y="3880022"/>
                <a:ext cx="531340" cy="85261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304638" y="3867665"/>
                <a:ext cx="803189" cy="1037967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57200" y="518904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Weirs 3B, 6C and 10B.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71571" y="518904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 Antenna Arrays.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671070" y="5489138"/>
            <a:ext cx="76835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</a:pP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5" name="Picture 14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</a:t>
            </a:r>
            <a:r>
              <a:rPr lang="en-US" dirty="0" smtClean="0"/>
              <a:t>Bay’s Quad </a:t>
            </a:r>
            <a:r>
              <a:rPr lang="en-US" dirty="0"/>
              <a:t>Flat Plate Antenna Array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2296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Flat plate antennas consist of 4 individual </a:t>
            </a:r>
            <a:r>
              <a:rPr lang="en-US" sz="2400" dirty="0" smtClean="0"/>
              <a:t>antennas using the proven ferrite tile, thin body design.</a:t>
            </a:r>
            <a:endParaRPr lang="en-US" sz="24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4 antennas are positioned “End to End” across the top of the control gate(s</a:t>
            </a:r>
            <a:r>
              <a:rPr lang="en-US" sz="2400" dirty="0" smtClean="0"/>
              <a:t>). </a:t>
            </a:r>
            <a:r>
              <a:rPr lang="en-US" sz="2400" dirty="0" smtClean="0"/>
              <a:t>Each of the 4 antennas would have a unique </a:t>
            </a:r>
            <a:r>
              <a:rPr lang="en-US" sz="2400" dirty="0" smtClean="0"/>
              <a:t>identifier that will reduce tag collisions across the gate.</a:t>
            </a:r>
            <a:endParaRPr lang="en-US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antenna will be powered using the Biomark Inc. IS-1001 transceiver. </a:t>
            </a:r>
            <a:r>
              <a:rPr lang="en-US" sz="2400" dirty="0" smtClean="0"/>
              <a:t>Four </a:t>
            </a:r>
            <a:r>
              <a:rPr lang="en-US" sz="2400" dirty="0"/>
              <a:t>transceivers per bay will be required.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configuration does not provide any detection redundancy.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Redundancy could be implemented by the addition of a “Pass Through” antenna located on the trash rack as shown in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Bay with Redundant Pass Through Antenna.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71070" y="5489138"/>
            <a:ext cx="76835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</a:pP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5" name="Picture 14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5470" y="958233"/>
            <a:ext cx="820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Antenna inserted into trash rack </a:t>
            </a:r>
            <a:r>
              <a:rPr lang="en-US" sz="2400" dirty="0" smtClean="0"/>
              <a:t>guides.</a:t>
            </a:r>
            <a:endParaRPr lang="en-US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Due to the physical size of this antenna, a Biomark Inc. </a:t>
            </a:r>
            <a:r>
              <a:rPr lang="en-US" sz="2400" dirty="0" smtClean="0"/>
              <a:t>         FS-3001 </a:t>
            </a:r>
            <a:r>
              <a:rPr lang="en-US" sz="2400" dirty="0"/>
              <a:t>transceiver would be required to generate an adequate detection field.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20227"/>
            <a:ext cx="8472930" cy="2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Chain Gate Antenna Scheme. Bays 1A and 1B.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990600"/>
            <a:ext cx="8229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Due to </a:t>
            </a:r>
            <a:r>
              <a:rPr lang="en-US" sz="2400" dirty="0" smtClean="0"/>
              <a:t>changing </a:t>
            </a:r>
            <a:r>
              <a:rPr lang="en-US" sz="2400" dirty="0" err="1" smtClean="0"/>
              <a:t>forebay</a:t>
            </a:r>
            <a:r>
              <a:rPr lang="en-US" sz="2400" dirty="0" smtClean="0"/>
              <a:t> </a:t>
            </a:r>
            <a:r>
              <a:rPr lang="en-US" sz="2400" dirty="0"/>
              <a:t>levels and being a non-controlled bay, these two detection areas would require a </a:t>
            </a:r>
            <a:r>
              <a:rPr lang="en-US" sz="2400" dirty="0" smtClean="0"/>
              <a:t>pass </a:t>
            </a:r>
            <a:r>
              <a:rPr lang="en-US" sz="2400" dirty="0"/>
              <a:t>through </a:t>
            </a:r>
            <a:r>
              <a:rPr lang="en-US" sz="2400" dirty="0" smtClean="0"/>
              <a:t>antenna due to the limited detection range of the flat plate antennas.</a:t>
            </a:r>
            <a:endParaRPr lang="en-US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To optimize detection efficiency, antenna height could be reduced with the addition of a debris deflector, if acceptable to site O&amp;M.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0" y="3886200"/>
            <a:ext cx="8534400" cy="2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Redundant Chain Gate Antenna Scheme. Bays 1A and 1B.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 additional pass through antenna could be added utilizing the trash rack </a:t>
            </a:r>
            <a:r>
              <a:rPr lang="en-US" sz="2400" dirty="0" smtClean="0"/>
              <a:t>guides.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8686800" cy="35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5" name="Picture 14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25470" y="274638"/>
            <a:ext cx="7789829" cy="69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General Comments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990600"/>
            <a:ext cx="8382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NOAA flexible antenna design was discussed with NOAA Sandpoint engineering, who stated that this design would not be suitable for this location.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one antenna per bay scheme would provide good detection </a:t>
            </a:r>
            <a:r>
              <a:rPr lang="en-US" sz="2400" dirty="0" smtClean="0"/>
              <a:t>rates. With </a:t>
            </a:r>
            <a:r>
              <a:rPr lang="en-US" sz="2400" dirty="0"/>
              <a:t>the addition of redundant antennas within the same bay, the detection rates would increase even more. E.g., one antenna goes down, the other is still </a:t>
            </a:r>
            <a:r>
              <a:rPr lang="en-US" sz="2400" dirty="0" smtClean="0"/>
              <a:t>operating.</a:t>
            </a:r>
            <a:endParaRPr lang="en-US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redundant scheme will </a:t>
            </a:r>
            <a:r>
              <a:rPr lang="en-US" sz="2400" dirty="0"/>
              <a:t>also decrease the effects of tag collisions or poor tag orientation.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information gained by this installation could be used at other locations such as </a:t>
            </a:r>
            <a:r>
              <a:rPr lang="en-US" sz="2400" dirty="0" smtClean="0"/>
              <a:t>The </a:t>
            </a:r>
            <a:r>
              <a:rPr lang="en-US" sz="2400" dirty="0"/>
              <a:t>Dalles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6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040537" cy="224346"/>
            <a:chOff x="0" y="0"/>
            <a:chExt cx="9040537" cy="224346"/>
          </a:xfrm>
        </p:grpSpPr>
        <p:pic>
          <p:nvPicPr>
            <p:cNvPr id="15" name="Picture 14" descr="ti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4571" y="39253"/>
              <a:ext cx="685966" cy="14699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0"/>
              <a:ext cx="7747000" cy="22434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098B1"/>
                </a:gs>
              </a:gsLst>
              <a:lin ang="110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25470" y="274638"/>
            <a:ext cx="7789829" cy="69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General Comments continued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990600"/>
            <a:ext cx="838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It is our understanding that a spare gate may be available. This spare could be used as a prototype for testing both flat plate and pass through designs.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design, installation and infrastructure </a:t>
            </a:r>
            <a:r>
              <a:rPr lang="en-US" sz="2400" dirty="0"/>
              <a:t>of </a:t>
            </a:r>
            <a:r>
              <a:rPr lang="en-US" sz="2400" dirty="0" smtClean="0"/>
              <a:t>this system would require a team of engineers including structural, mechanical, hydraulic and electrical.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PSMFC would be responsible for the </a:t>
            </a:r>
            <a:r>
              <a:rPr lang="en-US" sz="2400" dirty="0"/>
              <a:t>design </a:t>
            </a:r>
            <a:r>
              <a:rPr lang="en-US" sz="2400" dirty="0" smtClean="0"/>
              <a:t>and prototyping of the antennas.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Initial prototyping of the flat plate antennas has already taken place with promising results.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6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agi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0" y="990600"/>
            <a:ext cx="8248839" cy="1861019"/>
          </a:xfrm>
          <a:prstGeom prst="rect">
            <a:avLst/>
          </a:prstGeom>
        </p:spPr>
      </p:pic>
      <p:pic>
        <p:nvPicPr>
          <p:cNvPr id="5" name="Picture 4" descr="psmfc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" y="301263"/>
            <a:ext cx="9125104" cy="591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352800"/>
            <a:ext cx="9429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Questions or Comments?</a:t>
            </a:r>
          </a:p>
          <a:p>
            <a:pPr algn="ctr"/>
            <a:endParaRPr lang="en-US" sz="2800" i="1" dirty="0"/>
          </a:p>
          <a:p>
            <a:pPr>
              <a:spcAft>
                <a:spcPts val="1200"/>
              </a:spcAft>
            </a:pPr>
            <a:r>
              <a:rPr lang="en-US" sz="2800" i="1" dirty="0"/>
              <a:t>Don Warf 		509.735.2773 Ext. 1  </a:t>
            </a:r>
            <a:r>
              <a:rPr lang="en-US" sz="2800" i="1" dirty="0">
                <a:hlinkClick r:id="rId4"/>
              </a:rPr>
              <a:t>dlwarf@psmfc.org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800" i="1" dirty="0" smtClean="0"/>
              <a:t>Scott Livingston 	509.735.2773 Ext. 2  </a:t>
            </a:r>
            <a:r>
              <a:rPr lang="en-US" sz="2800" i="1" dirty="0" smtClean="0">
                <a:hlinkClick r:id="rId5"/>
              </a:rPr>
              <a:t>scottl@psmfc.org</a:t>
            </a:r>
            <a:endParaRPr lang="en-US" sz="2800" i="1" dirty="0" smtClean="0"/>
          </a:p>
          <a:p>
            <a:pPr>
              <a:spcAft>
                <a:spcPts val="1200"/>
              </a:spcAft>
            </a:pPr>
            <a:r>
              <a:rPr lang="en-US" sz="2800" i="1" dirty="0" smtClean="0"/>
              <a:t>Alan Brower		509.735.2773 Ext. 4  </a:t>
            </a:r>
            <a:r>
              <a:rPr lang="en-US" sz="2800" i="1" dirty="0" smtClean="0">
                <a:hlinkClick r:id="rId6"/>
              </a:rPr>
              <a:t>abrower@psmfc.org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122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9092</TotalTime>
  <Words>497</Words>
  <Application>Microsoft Office PowerPoint</Application>
  <PresentationFormat>On-screen Show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1_Office Theme</vt:lpstr>
      <vt:lpstr>2_Office Theme</vt:lpstr>
      <vt:lpstr>PowerPoint Presentation</vt:lpstr>
      <vt:lpstr>Control Bay’s Quad Flat Plate Antenna Array</vt:lpstr>
      <vt:lpstr>Control Bay’s Quad Flat Plate Antenna Array</vt:lpstr>
      <vt:lpstr>Control Bay with Redundant Pass Through Antenna.</vt:lpstr>
      <vt:lpstr>Chain Gate Antenna Scheme. Bays 1A and 1B.</vt:lpstr>
      <vt:lpstr>Redundant Chain Gate Antenna Scheme. Bays 1A and 1B.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Tenney</dc:creator>
  <cp:lastModifiedBy>Alan Brower</cp:lastModifiedBy>
  <cp:revision>289</cp:revision>
  <cp:lastPrinted>2014-11-19T21:26:04Z</cp:lastPrinted>
  <dcterms:created xsi:type="dcterms:W3CDTF">2011-04-15T16:11:42Z</dcterms:created>
  <dcterms:modified xsi:type="dcterms:W3CDTF">2015-06-17T22:04:53Z</dcterms:modified>
</cp:coreProperties>
</file>